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76" r:id="rId4"/>
    <p:sldId id="305" r:id="rId5"/>
    <p:sldId id="303" r:id="rId6"/>
    <p:sldId id="257" r:id="rId7"/>
    <p:sldId id="304" r:id="rId8"/>
    <p:sldId id="311" r:id="rId9"/>
    <p:sldId id="312" r:id="rId10"/>
    <p:sldId id="258" r:id="rId11"/>
    <p:sldId id="308" r:id="rId12"/>
    <p:sldId id="309" r:id="rId13"/>
    <p:sldId id="307" r:id="rId14"/>
    <p:sldId id="27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3839-0456-482A-ADD4-D93754940992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1E956-1AF9-4CE4-9340-2F1A5876C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9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7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0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3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8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6B5B-03FD-4C1C-9887-FCD2254E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0638" y="63640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6B5B-03FD-4C1C-9887-FCD2254E281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6A326-2321-FFFB-4779-6CB161B209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9775" y="6288675"/>
            <a:ext cx="2110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©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2025 High Desert Amateur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Radio Club (HDARC)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9A4745F4-F4FB-FA6A-78A5-045DA2C868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025" y="6176963"/>
            <a:ext cx="545325" cy="53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4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santennas.weebly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A8DDE2-926D-C0DB-EC4A-7891584E258E}"/>
              </a:ext>
            </a:extLst>
          </p:cNvPr>
          <p:cNvSpPr txBox="1"/>
          <p:nvPr/>
        </p:nvSpPr>
        <p:spPr>
          <a:xfrm>
            <a:off x="923925" y="304800"/>
            <a:ext cx="750569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HDARC Presentation</a:t>
            </a:r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r>
              <a:rPr lang="en-US" sz="3600" b="1" dirty="0">
                <a:solidFill>
                  <a:srgbClr val="C00000"/>
                </a:solidFill>
              </a:rPr>
              <a:t>Antenna Assembly and Test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</a:rPr>
              <a:t>Dr. Fong DBJ-1 Antenna</a:t>
            </a:r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endParaRPr lang="en-US" sz="4400" b="1" dirty="0"/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Instruction Materials</a:t>
            </a:r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b="1" dirty="0"/>
              <a:t>September 6, 20245</a:t>
            </a:r>
          </a:p>
          <a:p>
            <a:pPr algn="ctr"/>
            <a:endParaRPr lang="en-US" sz="4400" b="1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0F594-992D-7337-2E09-049E4E784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8">
            <a:extLst>
              <a:ext uri="{FF2B5EF4-FFF2-40B4-BE49-F238E27FC236}">
                <a16:creationId xmlns:a16="http://schemas.microsoft.com/office/drawing/2014/main" id="{C1E8CD4C-054F-C915-96E4-54D4A3143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82" y="2622550"/>
            <a:ext cx="2209236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0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690A8-A62A-D0E7-47CB-66C9203D05D6}"/>
              </a:ext>
            </a:extLst>
          </p:cNvPr>
          <p:cNvSpPr txBox="1"/>
          <p:nvPr/>
        </p:nvSpPr>
        <p:spPr>
          <a:xfrm>
            <a:off x="457200" y="215384"/>
            <a:ext cx="847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Conceptual Working Antenna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B9FD5BF-814D-1B22-32A5-06808F6F5196}"/>
              </a:ext>
            </a:extLst>
          </p:cNvPr>
          <p:cNvSpPr txBox="1">
            <a:spLocks/>
          </p:cNvSpPr>
          <p:nvPr/>
        </p:nvSpPr>
        <p:spPr>
          <a:xfrm>
            <a:off x="2937263" y="65164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58FCB7-2C0F-B571-47A4-CF9571E21B13}"/>
              </a:ext>
            </a:extLst>
          </p:cNvPr>
          <p:cNvGrpSpPr/>
          <p:nvPr/>
        </p:nvGrpSpPr>
        <p:grpSpPr>
          <a:xfrm>
            <a:off x="676274" y="1014114"/>
            <a:ext cx="7736323" cy="5111041"/>
            <a:chOff x="384562" y="478892"/>
            <a:chExt cx="8028036" cy="564997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A34288-5AD5-31D8-F1EC-8A06F4C56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9898" y="1991354"/>
              <a:ext cx="2552700" cy="25527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0D208E-DE13-7316-09E8-EDD438A31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1648" y="949943"/>
              <a:ext cx="1628775" cy="21717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6DA578-CE86-C126-9B28-E4ADF3FA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688" y="2514599"/>
              <a:ext cx="2428875" cy="2428875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02A581-C538-29D5-D34A-6308F1C24FF8}"/>
                </a:ext>
              </a:extLst>
            </p:cNvPr>
            <p:cNvGrpSpPr/>
            <p:nvPr/>
          </p:nvGrpSpPr>
          <p:grpSpPr>
            <a:xfrm>
              <a:off x="384562" y="1804986"/>
              <a:ext cx="2552701" cy="3062288"/>
              <a:chOff x="781050" y="2614611"/>
              <a:chExt cx="2552701" cy="306228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7F46867-64EA-BA2F-5554-9DD1AC647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050" y="3124198"/>
                <a:ext cx="2552701" cy="2552701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BE56AB0-1106-3A1D-CB45-D2D477E30563}"/>
                  </a:ext>
                </a:extLst>
              </p:cNvPr>
              <p:cNvSpPr/>
              <p:nvPr/>
            </p:nvSpPr>
            <p:spPr>
              <a:xfrm>
                <a:off x="2119188" y="2614611"/>
                <a:ext cx="535306" cy="1419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43F334-1048-3C10-6E04-781BE2F32DB0}"/>
                </a:ext>
              </a:extLst>
            </p:cNvPr>
            <p:cNvSpPr/>
            <p:nvPr/>
          </p:nvSpPr>
          <p:spPr>
            <a:xfrm>
              <a:off x="1832362" y="3067050"/>
              <a:ext cx="125731" cy="1333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C246E2F-6870-A43C-E395-9911A564CEA2}"/>
                </a:ext>
              </a:extLst>
            </p:cNvPr>
            <p:cNvSpPr/>
            <p:nvPr/>
          </p:nvSpPr>
          <p:spPr>
            <a:xfrm>
              <a:off x="1895227" y="1428745"/>
              <a:ext cx="1908810" cy="3057529"/>
            </a:xfrm>
            <a:custGeom>
              <a:avLst/>
              <a:gdLst>
                <a:gd name="connsiteX0" fmla="*/ 2872 w 1803097"/>
                <a:gd name="connsiteY0" fmla="*/ 719564 h 1452743"/>
                <a:gd name="connsiteX1" fmla="*/ 40972 w 1803097"/>
                <a:gd name="connsiteY1" fmla="*/ 233789 h 1452743"/>
                <a:gd name="connsiteX2" fmla="*/ 288622 w 1803097"/>
                <a:gd name="connsiteY2" fmla="*/ 90914 h 1452743"/>
                <a:gd name="connsiteX3" fmla="*/ 869647 w 1803097"/>
                <a:gd name="connsiteY3" fmla="*/ 90914 h 1452743"/>
                <a:gd name="connsiteX4" fmla="*/ 1012522 w 1803097"/>
                <a:gd name="connsiteY4" fmla="*/ 1243439 h 1452743"/>
                <a:gd name="connsiteX5" fmla="*/ 1660222 w 1803097"/>
                <a:gd name="connsiteY5" fmla="*/ 1395839 h 1452743"/>
                <a:gd name="connsiteX6" fmla="*/ 1803097 w 1803097"/>
                <a:gd name="connsiteY6" fmla="*/ 595739 h 145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3097" h="1452743">
                  <a:moveTo>
                    <a:pt x="2872" y="719564"/>
                  </a:moveTo>
                  <a:cubicBezTo>
                    <a:pt x="-1891" y="529064"/>
                    <a:pt x="-6653" y="338564"/>
                    <a:pt x="40972" y="233789"/>
                  </a:cubicBezTo>
                  <a:cubicBezTo>
                    <a:pt x="88597" y="129014"/>
                    <a:pt x="150510" y="114726"/>
                    <a:pt x="288622" y="90914"/>
                  </a:cubicBezTo>
                  <a:cubicBezTo>
                    <a:pt x="426734" y="67102"/>
                    <a:pt x="748997" y="-101173"/>
                    <a:pt x="869647" y="90914"/>
                  </a:cubicBezTo>
                  <a:cubicBezTo>
                    <a:pt x="990297" y="283001"/>
                    <a:pt x="880760" y="1025952"/>
                    <a:pt x="1012522" y="1243439"/>
                  </a:cubicBezTo>
                  <a:cubicBezTo>
                    <a:pt x="1144285" y="1460927"/>
                    <a:pt x="1528460" y="1503789"/>
                    <a:pt x="1660222" y="1395839"/>
                  </a:cubicBezTo>
                  <a:cubicBezTo>
                    <a:pt x="1791984" y="1287889"/>
                    <a:pt x="1797540" y="941814"/>
                    <a:pt x="1803097" y="595739"/>
                  </a:cubicBezTo>
                </a:path>
              </a:pathLst>
            </a:custGeom>
            <a:noFill/>
            <a:ln w="444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B29284-4C0B-069F-8ED7-4D253ABE3C75}"/>
                </a:ext>
              </a:extLst>
            </p:cNvPr>
            <p:cNvSpPr/>
            <p:nvPr/>
          </p:nvSpPr>
          <p:spPr>
            <a:xfrm>
              <a:off x="3771407" y="628651"/>
              <a:ext cx="45719" cy="25050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CD7133-99CE-45AD-2C56-4CE9CCD9A28D}"/>
                </a:ext>
              </a:extLst>
            </p:cNvPr>
            <p:cNvCxnSpPr/>
            <p:nvPr/>
          </p:nvCxnSpPr>
          <p:spPr>
            <a:xfrm>
              <a:off x="3612338" y="2895600"/>
              <a:ext cx="23456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4E1AD36-88A6-FCE8-3F90-56CD876A82C9}"/>
                </a:ext>
              </a:extLst>
            </p:cNvPr>
            <p:cNvCxnSpPr/>
            <p:nvPr/>
          </p:nvCxnSpPr>
          <p:spPr>
            <a:xfrm>
              <a:off x="3602813" y="3009900"/>
              <a:ext cx="23456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B0CEE-6AFC-C85F-3B7F-9C18A773F303}"/>
                </a:ext>
              </a:extLst>
            </p:cNvPr>
            <p:cNvSpPr/>
            <p:nvPr/>
          </p:nvSpPr>
          <p:spPr>
            <a:xfrm>
              <a:off x="1832362" y="2800349"/>
              <a:ext cx="125731" cy="27622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7EA260-BD10-A914-008F-32FE758F1AB1}"/>
                </a:ext>
              </a:extLst>
            </p:cNvPr>
            <p:cNvSpPr/>
            <p:nvPr/>
          </p:nvSpPr>
          <p:spPr>
            <a:xfrm>
              <a:off x="1841887" y="2105025"/>
              <a:ext cx="125731" cy="1333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C2E3016-BAE8-AC7D-1CD1-AE51C17996D9}"/>
                </a:ext>
              </a:extLst>
            </p:cNvPr>
            <p:cNvGrpSpPr/>
            <p:nvPr/>
          </p:nvGrpSpPr>
          <p:grpSpPr>
            <a:xfrm rot="19114362">
              <a:off x="2715810" y="3172093"/>
              <a:ext cx="356843" cy="104017"/>
              <a:chOff x="3199202" y="4010025"/>
              <a:chExt cx="244087" cy="1143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F743929-F049-6773-6DFE-D001546BF559}"/>
                  </a:ext>
                </a:extLst>
              </p:cNvPr>
              <p:cNvCxnSpPr/>
              <p:nvPr/>
            </p:nvCxnSpPr>
            <p:spPr>
              <a:xfrm>
                <a:off x="3208727" y="4010025"/>
                <a:ext cx="234562" cy="0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E104EE9-73D8-D278-39BE-331435AA847D}"/>
                  </a:ext>
                </a:extLst>
              </p:cNvPr>
              <p:cNvCxnSpPr/>
              <p:nvPr/>
            </p:nvCxnSpPr>
            <p:spPr>
              <a:xfrm>
                <a:off x="3199202" y="4124325"/>
                <a:ext cx="234562" cy="0"/>
              </a:xfrm>
              <a:prstGeom prst="line">
                <a:avLst/>
              </a:pr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FD95D5-3EB5-E56C-A4DD-E59C7F784DF5}"/>
                </a:ext>
              </a:extLst>
            </p:cNvPr>
            <p:cNvSpPr/>
            <p:nvPr/>
          </p:nvSpPr>
          <p:spPr>
            <a:xfrm rot="2897813">
              <a:off x="2780806" y="3059003"/>
              <a:ext cx="45719" cy="4762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4AF407-D038-7C01-21C1-92B726A1DB08}"/>
                </a:ext>
              </a:extLst>
            </p:cNvPr>
            <p:cNvSpPr txBox="1"/>
            <p:nvPr/>
          </p:nvSpPr>
          <p:spPr>
            <a:xfrm>
              <a:off x="696170" y="4902369"/>
              <a:ext cx="183151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Hand Held/</a:t>
              </a:r>
            </a:p>
            <a:p>
              <a:pPr algn="ctr"/>
              <a:r>
                <a:rPr lang="en-US" b="1" dirty="0"/>
                <a:t>VHF-UHF Radio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628FE4-DC91-B987-D4D4-85B532D82849}"/>
                </a:ext>
              </a:extLst>
            </p:cNvPr>
            <p:cNvSpPr txBox="1"/>
            <p:nvPr/>
          </p:nvSpPr>
          <p:spPr>
            <a:xfrm>
              <a:off x="2179480" y="5720594"/>
              <a:ext cx="1624557" cy="408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Home Station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DC7255-ED6A-A1CA-3A8B-CB76A6901DDF}"/>
                </a:ext>
              </a:extLst>
            </p:cNvPr>
            <p:cNvSpPr txBox="1"/>
            <p:nvPr/>
          </p:nvSpPr>
          <p:spPr>
            <a:xfrm>
              <a:off x="2454294" y="478892"/>
              <a:ext cx="102518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Dr. Fong</a:t>
              </a:r>
            </a:p>
            <a:p>
              <a:pPr algn="ctr"/>
              <a:r>
                <a:rPr lang="en-US" b="1" dirty="0"/>
                <a:t>DBJ-1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31A509-ABBB-B3F5-3756-D87631D132FC}"/>
                </a:ext>
              </a:extLst>
            </p:cNvPr>
            <p:cNvSpPr txBox="1"/>
            <p:nvPr/>
          </p:nvSpPr>
          <p:spPr>
            <a:xfrm>
              <a:off x="4802110" y="3321669"/>
              <a:ext cx="12748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Repeater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07A27C-6DEC-A465-B103-EBD5C6B89C85}"/>
                </a:ext>
              </a:extLst>
            </p:cNvPr>
            <p:cNvSpPr txBox="1"/>
            <p:nvPr/>
          </p:nvSpPr>
          <p:spPr>
            <a:xfrm>
              <a:off x="6611860" y="4544108"/>
              <a:ext cx="127483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Remote</a:t>
              </a:r>
            </a:p>
            <a:p>
              <a:pPr algn="ctr"/>
              <a:r>
                <a:rPr lang="en-US" b="1" dirty="0"/>
                <a:t>Station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C96375-4641-273C-7519-E1D33525026F}"/>
                </a:ext>
              </a:extLst>
            </p:cNvPr>
            <p:cNvSpPr txBox="1"/>
            <p:nvPr/>
          </p:nvSpPr>
          <p:spPr>
            <a:xfrm>
              <a:off x="3965963" y="4740712"/>
              <a:ext cx="127483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/>
                <a:t>Tripod or Other Mount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E03B5EA-030E-D702-0BC2-B3B39EE8B7F9}"/>
                </a:ext>
              </a:extLst>
            </p:cNvPr>
            <p:cNvSpPr txBox="1"/>
            <p:nvPr/>
          </p:nvSpPr>
          <p:spPr>
            <a:xfrm>
              <a:off x="820480" y="1047690"/>
              <a:ext cx="840432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/>
                <a:t>RG-8X</a:t>
              </a:r>
            </a:p>
            <a:p>
              <a:pPr algn="ctr"/>
              <a:r>
                <a:rPr lang="en-US" sz="1400" b="1" i="1" dirty="0"/>
                <a:t>Coax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3283118-1B24-692D-3C84-255322A94238}"/>
                </a:ext>
              </a:extLst>
            </p:cNvPr>
            <p:cNvCxnSpPr>
              <a:stCxn id="25" idx="2"/>
            </p:cNvCxnSpPr>
            <p:nvPr/>
          </p:nvCxnSpPr>
          <p:spPr>
            <a:xfrm>
              <a:off x="957137" y="2343570"/>
              <a:ext cx="884750" cy="17102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D37D6C-1FAA-B903-218E-7A0AB8FE5721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1660912" y="1309300"/>
              <a:ext cx="597094" cy="17522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FF83E5A-B8A6-C7C6-4E51-0C9D25A26CC8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3846900" y="4178048"/>
              <a:ext cx="756483" cy="56266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7F88F44-B99A-DD93-BB42-FECBFC820FA3}"/>
                </a:ext>
              </a:extLst>
            </p:cNvPr>
            <p:cNvCxnSpPr>
              <a:cxnSpLocks/>
            </p:cNvCxnSpPr>
            <p:nvPr/>
          </p:nvCxnSpPr>
          <p:spPr>
            <a:xfrm>
              <a:off x="2947463" y="1156895"/>
              <a:ext cx="772631" cy="89223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62A261-7EBC-BF2E-EE36-D5C94D5D8F34}"/>
                </a:ext>
              </a:extLst>
            </p:cNvPr>
            <p:cNvSpPr txBox="1"/>
            <p:nvPr/>
          </p:nvSpPr>
          <p:spPr>
            <a:xfrm>
              <a:off x="536921" y="2035793"/>
              <a:ext cx="840432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Adapter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58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EB6A7-99AB-EE60-E573-FF083113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477290-4A7D-BF86-C83D-DEBD0F6EE03F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BUILD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58A61-DFF9-922D-DE9C-C243485C5AA9}"/>
              </a:ext>
            </a:extLst>
          </p:cNvPr>
          <p:cNvSpPr txBox="1"/>
          <p:nvPr/>
        </p:nvSpPr>
        <p:spPr>
          <a:xfrm>
            <a:off x="581023" y="863084"/>
            <a:ext cx="83248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Open the envelop, please.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5C41F62-4A41-AE77-B1F5-324D9FF7B6A3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B87073-478F-C3DD-4C26-489143E04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3" y="1562100"/>
            <a:ext cx="2797857" cy="28393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78DA9-0723-FA02-A66D-C24370F55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5" y="1418553"/>
            <a:ext cx="3943350" cy="24566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D9FB25-24AF-7FBD-0603-4C8F64D51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88" y="4072539"/>
            <a:ext cx="2360806" cy="2094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DDEE6C-689E-7259-D0C2-BA692C366A0F}"/>
              </a:ext>
            </a:extLst>
          </p:cNvPr>
          <p:cNvSpPr txBox="1"/>
          <p:nvPr/>
        </p:nvSpPr>
        <p:spPr>
          <a:xfrm>
            <a:off x="6848475" y="5439447"/>
            <a:ext cx="9715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Bottom Cap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AD8CD-00FD-B38D-BCF9-AF2EBF2CFEBA}"/>
              </a:ext>
            </a:extLst>
          </p:cNvPr>
          <p:cNvSpPr txBox="1"/>
          <p:nvPr/>
        </p:nvSpPr>
        <p:spPr>
          <a:xfrm>
            <a:off x="7235207" y="4150083"/>
            <a:ext cx="9715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Bottom 6 Inches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4173C-53B9-B580-18CE-67F8812CBB44}"/>
              </a:ext>
            </a:extLst>
          </p:cNvPr>
          <p:cNvSpPr txBox="1"/>
          <p:nvPr/>
        </p:nvSpPr>
        <p:spPr>
          <a:xfrm>
            <a:off x="937243" y="4736399"/>
            <a:ext cx="1905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Naked</a:t>
            </a:r>
          </a:p>
          <a:p>
            <a:pPr algn="ctr"/>
            <a:r>
              <a:rPr lang="en-US" b="1" dirty="0"/>
              <a:t>DBJ-1 Antenna with Top Cap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03AD7C-F0DB-9D20-9B00-38DFC8BC26C3}"/>
              </a:ext>
            </a:extLst>
          </p:cNvPr>
          <p:cNvSpPr txBox="1"/>
          <p:nvPr/>
        </p:nvSpPr>
        <p:spPr>
          <a:xfrm>
            <a:off x="3105150" y="1782803"/>
            <a:ext cx="9715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Bottom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F9B313-960A-7A19-6F76-5AF5B530950F}"/>
              </a:ext>
            </a:extLst>
          </p:cNvPr>
          <p:cNvSpPr txBox="1"/>
          <p:nvPr/>
        </p:nvSpPr>
        <p:spPr>
          <a:xfrm>
            <a:off x="3105150" y="3567377"/>
            <a:ext cx="9715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Top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74DE4A-2832-2311-B2DA-5E6964A96196}"/>
              </a:ext>
            </a:extLst>
          </p:cNvPr>
          <p:cNvCxnSpPr>
            <a:stCxn id="14" idx="1"/>
          </p:cNvCxnSpPr>
          <p:nvPr/>
        </p:nvCxnSpPr>
        <p:spPr>
          <a:xfrm flipH="1">
            <a:off x="2600325" y="1936692"/>
            <a:ext cx="504825" cy="1538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C1927F-171F-AFF8-1B1E-D9C6ED68ECE6}"/>
              </a:ext>
            </a:extLst>
          </p:cNvPr>
          <p:cNvCxnSpPr>
            <a:cxnSpLocks/>
          </p:cNvCxnSpPr>
          <p:nvPr/>
        </p:nvCxnSpPr>
        <p:spPr>
          <a:xfrm flipH="1" flipV="1">
            <a:off x="2181225" y="3429000"/>
            <a:ext cx="923925" cy="2922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F5BF03-1B51-C559-6D4E-351315E03073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679194" y="2090580"/>
            <a:ext cx="1041788" cy="205950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E021A-7633-CE0E-C119-27D3D1ADE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C2C6CB-C530-4A43-01B5-9FEB85CEEC11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BUILD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D4DC9-4B05-1578-0F85-8820A972407E}"/>
              </a:ext>
            </a:extLst>
          </p:cNvPr>
          <p:cNvSpPr txBox="1"/>
          <p:nvPr/>
        </p:nvSpPr>
        <p:spPr>
          <a:xfrm>
            <a:off x="542923" y="861715"/>
            <a:ext cx="83248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Handy instructions from Dr. Fong: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Dual Band (2m/70cm):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Schedule 200.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Don’t use 40.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50 Ohm.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1.1:1 SWR.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PVC: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Schedule 200.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Don’t use 40</a:t>
            </a:r>
            <a:r>
              <a:rPr lang="en-US" sz="2400" b="1" dirty="0"/>
              <a:t>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b="1" dirty="0"/>
              <a:t>5-foot long.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Mounting connection</a:t>
            </a:r>
          </a:p>
          <a:p>
            <a:pPr lvl="1"/>
            <a:r>
              <a:rPr lang="en-US" sz="2400" b="1" dirty="0"/>
              <a:t>       on the lower 6”.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Don’t mount near volage.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8D3E7E-0467-08A7-7232-96C33D0C10A9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12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B2B566-F761-33CE-305F-6A0467641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432" y="1833894"/>
            <a:ext cx="3257142" cy="3783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672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360F3-4BE4-0649-A1CB-4F845AAD3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B09286-B483-CAEC-8F40-B4AAC293CEF5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BUILD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B98DD-D62F-44EF-598A-1562BE8BAECC}"/>
              </a:ext>
            </a:extLst>
          </p:cNvPr>
          <p:cNvSpPr txBox="1"/>
          <p:nvPr/>
        </p:nvSpPr>
        <p:spPr>
          <a:xfrm>
            <a:off x="581023" y="863084"/>
            <a:ext cx="83248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Inspect the DBJ-1 antenna to assure there are no loose wires or broken solder welds.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Place the DBJ-1 antenna in the PVC tube: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Note, </a:t>
            </a:r>
            <a:r>
              <a:rPr lang="en-US" sz="2800" b="1" dirty="0"/>
              <a:t>the PVC is specified as 200 PSI and is 5’.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Hand fit (never glue) the antenna PVC cap to the end of the PVC tube.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Hand fit the second PVC cap to the other end.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Note, </a:t>
            </a:r>
            <a:r>
              <a:rPr lang="en-US" sz="2800" b="1" dirty="0"/>
              <a:t>once you get home, you may need to remove a cap to feed mounting brackets around the PVC tube.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Connect any mounting brackets to the lower 6” of the PVC – not higher.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7E32898-FECD-EF71-E16D-8141887B52ED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5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06F88-6A86-6D84-800B-D9E47C596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21B769-2A7F-4486-D4E8-548D07956609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BUILD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6AB0B-353D-D246-2114-07C528CBCC19}"/>
              </a:ext>
            </a:extLst>
          </p:cNvPr>
          <p:cNvSpPr txBox="1"/>
          <p:nvPr/>
        </p:nvSpPr>
        <p:spPr>
          <a:xfrm>
            <a:off x="581024" y="863084"/>
            <a:ext cx="805815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If you have an HT, install the PL-259 antenna adapter with a short RG-8X length of cable.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Note, </a:t>
            </a:r>
            <a:r>
              <a:rPr lang="en-US" sz="2800" b="1" dirty="0"/>
              <a:t>at home a good place to install an in-line SWR meter is between the short RC-8X cable and the longer run to the antenna.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Note, </a:t>
            </a:r>
            <a:r>
              <a:rPr lang="en-US" sz="2800" b="1" dirty="0"/>
              <a:t>if using your own HT please previously program it to communicate with the HDARC Repeater: </a:t>
            </a:r>
            <a:r>
              <a:rPr lang="it-IT" sz="2800" b="1" dirty="0">
                <a:solidFill>
                  <a:srgbClr val="C00000"/>
                </a:solidFill>
              </a:rPr>
              <a:t>443.750+ PL 100 on Sandia Crest.</a:t>
            </a:r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Line up to have your antenna measured and tested against the repeater, with our assistance.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Observe the SWR measurement and TX/RX functionality.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AE50D53-4CEC-B63E-46BE-041DB2E68BE0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4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5FA65-24A2-463B-E9A9-5BE5EAAF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365A712-7DC5-EDD1-0BE5-9A1C920752E2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D4FAC-C126-F68F-5A0F-D6380A4E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22" y="3981450"/>
            <a:ext cx="2100578" cy="2100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BDA2F-4175-43E2-1628-C29DDA68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47" y="4000500"/>
            <a:ext cx="2100578" cy="2100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67ADB9-D7AE-666E-5AD4-D9D83670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0" y="1233825"/>
            <a:ext cx="975498" cy="978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CE1182-31B7-D156-81F3-91BF5867B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73977" y="1233825"/>
            <a:ext cx="975498" cy="978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CA0452-F4FE-0285-9D94-ED0B1A740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5307154"/>
            <a:ext cx="1746353" cy="10887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0F9061-569F-1EAA-5926-11B1E39B0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26" y="2352675"/>
            <a:ext cx="3292859" cy="156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14E38-67FC-27E7-E721-ED5CDF7C8ADF}"/>
              </a:ext>
            </a:extLst>
          </p:cNvPr>
          <p:cNvSpPr txBox="1"/>
          <p:nvPr/>
        </p:nvSpPr>
        <p:spPr>
          <a:xfrm>
            <a:off x="990600" y="523875"/>
            <a:ext cx="7239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And without Further Ado</a:t>
            </a:r>
            <a:endParaRPr lang="en-US" sz="2000" b="1" dirty="0">
              <a:solidFill>
                <a:schemeClr val="accent1"/>
              </a:solidFill>
            </a:endParaRPr>
          </a:p>
          <a:p>
            <a:pPr algn="ctr"/>
            <a:endParaRPr lang="en-US" sz="1400" b="1" dirty="0">
              <a:solidFill>
                <a:schemeClr val="accent1"/>
              </a:solidFill>
            </a:endParaRPr>
          </a:p>
          <a:p>
            <a:pPr algn="ctr"/>
            <a:r>
              <a:rPr lang="en-US" sz="5400" b="1" dirty="0">
                <a:solidFill>
                  <a:schemeClr val="accent1"/>
                </a:solidFill>
              </a:rPr>
              <a:t>CONGRADULATIONS!</a:t>
            </a:r>
            <a:endParaRPr lang="en-US" sz="3200" b="1" dirty="0">
              <a:solidFill>
                <a:schemeClr val="accent1"/>
              </a:solidFill>
            </a:endParaRPr>
          </a:p>
          <a:p>
            <a:pPr algn="ctr"/>
            <a:endParaRPr lang="en-US" sz="2000" b="1" dirty="0">
              <a:solidFill>
                <a:schemeClr val="accent1"/>
              </a:solidFill>
            </a:endParaRPr>
          </a:p>
          <a:p>
            <a:pPr algn="ctr"/>
            <a:endParaRPr lang="en-US" sz="2000" b="1" dirty="0">
              <a:solidFill>
                <a:schemeClr val="accent1"/>
              </a:solidFill>
            </a:endParaRPr>
          </a:p>
          <a:p>
            <a:pPr algn="ctr"/>
            <a:endParaRPr lang="en-US" sz="2000" b="1" dirty="0">
              <a:solidFill>
                <a:schemeClr val="accent1"/>
              </a:solidFill>
            </a:endParaRPr>
          </a:p>
          <a:p>
            <a:pPr algn="ctr"/>
            <a:endParaRPr lang="en-US" sz="1200" b="1" dirty="0">
              <a:solidFill>
                <a:schemeClr val="accent1"/>
              </a:solidFill>
            </a:endParaRP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  <a:p>
            <a:pPr algn="ctr"/>
            <a:endParaRPr lang="en-US" sz="2400" b="1" dirty="0">
              <a:solidFill>
                <a:schemeClr val="accent1"/>
              </a:solidFill>
            </a:endParaRPr>
          </a:p>
          <a:p>
            <a:pPr algn="ctr"/>
            <a:r>
              <a:rPr lang="en-US" sz="3200" b="1" dirty="0">
                <a:solidFill>
                  <a:schemeClr val="accent1"/>
                </a:solidFill>
              </a:rPr>
              <a:t>You’re Done.</a:t>
            </a:r>
          </a:p>
          <a:p>
            <a:pPr algn="ctr"/>
            <a:r>
              <a:rPr lang="en-US" sz="3200" b="1">
                <a:solidFill>
                  <a:schemeClr val="accent1"/>
                </a:solidFill>
              </a:rPr>
              <a:t>We’ll Hear </a:t>
            </a:r>
            <a:r>
              <a:rPr lang="en-US" sz="3200" b="1" dirty="0">
                <a:solidFill>
                  <a:schemeClr val="accent1"/>
                </a:solidFill>
              </a:rPr>
              <a:t>You on HDARC 2 Night!</a:t>
            </a:r>
          </a:p>
        </p:txBody>
      </p:sp>
    </p:spTree>
    <p:extLst>
      <p:ext uri="{BB962C8B-B14F-4D97-AF65-F5344CB8AC3E}">
        <p14:creationId xmlns:p14="http://schemas.microsoft.com/office/powerpoint/2010/main" val="177326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0930F-54D9-46B3-3A3B-238461178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9EB482-7813-E516-94E5-6ECF98D30816}"/>
              </a:ext>
            </a:extLst>
          </p:cNvPr>
          <p:cNvSpPr txBox="1"/>
          <p:nvPr/>
        </p:nvSpPr>
        <p:spPr>
          <a:xfrm>
            <a:off x="581024" y="857309"/>
            <a:ext cx="797242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Please know, HDARC assumes no liability for any personal injury to builders who undertake this project.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Any deviation from the suggested construction of the antenna assembly is the consequential responsibility of the builder.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In other words, please understand that we can only help you with what we told you to do.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If you wish to strike out on your own, then good on you, so please enjoy the following assembly and test activity.</a:t>
            </a:r>
            <a:endParaRPr lang="en-US" sz="2800" dirty="0">
              <a:solidFill>
                <a:schemeClr val="accent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1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4BB51C-50A6-4E92-0153-B2066E1FFCF2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CAUTIONARY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20721D3-D04E-662A-2623-A646CAF600BC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34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6B65B-DA9F-8023-54F3-50632AD58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8176AA-CED9-BDCB-F4F5-7C7A55A55B29}"/>
              </a:ext>
            </a:extLst>
          </p:cNvPr>
          <p:cNvSpPr txBox="1"/>
          <p:nvPr/>
        </p:nvSpPr>
        <p:spPr>
          <a:xfrm>
            <a:off x="581024" y="853559"/>
            <a:ext cx="786765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Welcome to another HDARC build activity.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The following slides will step you through an assembly and test of a Dr. Fong DBJ-1 antenna.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The DBJ-1 is a dual-band VHF/UHF antenna: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Developed by Dr. Edison Fong, RF professor at the University of California Santa Clara, and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Offered through sale at his website, at </a:t>
            </a:r>
            <a:r>
              <a:rPr lang="en-US" sz="2800" b="1" dirty="0">
                <a:hlinkClick r:id="rId2"/>
              </a:rPr>
              <a:t>https://www.edsantennas.weebly.com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A82A5-2C8B-B61F-DDA2-B143F29DB40F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477F98-559A-0778-179F-378844A5683C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BF1A4-3B29-D81F-2C10-11014260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84087A-1DB2-671B-3DB9-B350922BCCF6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CB31E-2809-2154-8651-4D91C82CA718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071A2-96C8-F8C2-C054-9D9707D4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457450"/>
            <a:ext cx="2635377" cy="26810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2CC78D-6882-8DF1-A293-EAB4E10F1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343025"/>
            <a:ext cx="2819400" cy="4236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9ED18D-85A7-C2DA-6086-3890516659F2}"/>
              </a:ext>
            </a:extLst>
          </p:cNvPr>
          <p:cNvSpPr txBox="1"/>
          <p:nvPr/>
        </p:nvSpPr>
        <p:spPr>
          <a:xfrm>
            <a:off x="1603438" y="5361581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Dr. Edison Fong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2F807F-2202-4BB0-42B9-4A4AF0CBAE63}"/>
              </a:ext>
            </a:extLst>
          </p:cNvPr>
          <p:cNvSpPr txBox="1"/>
          <p:nvPr/>
        </p:nvSpPr>
        <p:spPr>
          <a:xfrm>
            <a:off x="5388427" y="5738057"/>
            <a:ext cx="235539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Dr. Fong 2.0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F8D1C-5E07-43E4-16F8-B0314DB34EDE}"/>
              </a:ext>
            </a:extLst>
          </p:cNvPr>
          <p:cNvSpPr txBox="1"/>
          <p:nvPr/>
        </p:nvSpPr>
        <p:spPr>
          <a:xfrm>
            <a:off x="1718063" y="1311753"/>
            <a:ext cx="213360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Dr. Fong DBJ-1 Dual-Band Antenna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3E6BD2-7F46-FF19-84D7-898636AA1B88}"/>
              </a:ext>
            </a:extLst>
          </p:cNvPr>
          <p:cNvCxnSpPr>
            <a:stCxn id="11" idx="3"/>
          </p:cNvCxnSpPr>
          <p:nvPr/>
        </p:nvCxnSpPr>
        <p:spPr>
          <a:xfrm>
            <a:off x="3851663" y="1634919"/>
            <a:ext cx="1853812" cy="822531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9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27307-8AE6-A01C-0E13-9401A3FB8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B37C61C-778F-8EBA-337A-3FD3CFBC0C30}"/>
              </a:ext>
            </a:extLst>
          </p:cNvPr>
          <p:cNvSpPr txBox="1"/>
          <p:nvPr/>
        </p:nvSpPr>
        <p:spPr>
          <a:xfrm>
            <a:off x="581025" y="853559"/>
            <a:ext cx="7848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HDARC works with Dr. Fong to make these antennas available to our membership at free or a discounted rate to encourage participation in amateur radio activities.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Today’s build and test activity will cover the quick construction of the antenna, and verification of performance.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We anticipate a 1.1:1 or better SWR.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Once completed, take the antenna home, set it up, and enjoy the radio camaraderie.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0B1A0F-66A1-9C29-3675-6932B44422F8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68255-BB7C-2AC8-1745-226E0405FF0B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4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2F328-8C6D-778A-AB8C-75FC5451D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ACC64A-07ED-91C0-DF7D-35DB0317C3C8}"/>
              </a:ext>
            </a:extLst>
          </p:cNvPr>
          <p:cNvSpPr txBox="1"/>
          <p:nvPr/>
        </p:nvSpPr>
        <p:spPr>
          <a:xfrm>
            <a:off x="581025" y="882134"/>
            <a:ext cx="7848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HDARC will provide you with the internal antenna unit: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You will place the antenna in its PVC housing,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Verify its SWR with an antenna analyzer, and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Test against our HDARC repeater.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We will provide the PVC housing and caps.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You will need to provide an HT radio unit and the RG-8X coax cable and adapters for your home installation.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If not, no sweat, we will have these items available for the assembly and testing.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8C6D11-FABF-5E0D-11CF-9AEDA3590DCD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PREREQUISTES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AA82E-ACCC-82A8-5B9F-F3AE9D7DFBC3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734EF-B99E-134F-BCA9-87CB8B22A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FB4E84-6D57-9C6F-D112-8796AB2A719A}"/>
              </a:ext>
            </a:extLst>
          </p:cNvPr>
          <p:cNvSpPr txBox="1"/>
          <p:nvPr/>
        </p:nvSpPr>
        <p:spPr>
          <a:xfrm>
            <a:off x="581025" y="882134"/>
            <a:ext cx="7848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Once you get home: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You just need to mount the antenna in its PVC housing, so it has LOS with Sandia Peak.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You will need a tripod or some roof/porch assembly point to attach the antenna,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RG-8X coax cable to connect to your HT or other radio set (See Next Page).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An SO-259 to PL-259 adapter cable (for HT) or other adapters per your home set-up.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Some radiator or U-clamps to fasten the antenna in an upright position, similar to what you will see at the build session.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33F93E-2052-5ED4-2C96-AACABDD5727B}"/>
              </a:ext>
            </a:extLst>
          </p:cNvPr>
          <p:cNvSpPr txBox="1"/>
          <p:nvPr/>
        </p:nvSpPr>
        <p:spPr>
          <a:xfrm>
            <a:off x="2276475" y="21538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PREREQUISTES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04866D-E1CA-110C-02EB-4B8956318A5D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5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E5E93-721F-25B9-E4AD-705ECE0C0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1930E4-5E35-CBAD-70D0-267224858D87}"/>
              </a:ext>
            </a:extLst>
          </p:cNvPr>
          <p:cNvSpPr txBox="1"/>
          <p:nvPr/>
        </p:nvSpPr>
        <p:spPr>
          <a:xfrm>
            <a:off x="581025" y="882134"/>
            <a:ext cx="78486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b="1" dirty="0"/>
              <a:t>For Baofeng Hand-Held Radios: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Remove the Rubber Ducky Antenna.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The exposed connector is either an SMA male or female. (See next page.)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Attach an SMA to SO-239 Female/Male adapter cable to your hand-held radio (HT).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Connect an appropriate length of RG-8X coax cable with male connectors between your antenna and the HT adapter cable.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800" b="1" dirty="0"/>
              <a:t>You may wish to insert an SWR in-line meter or antenna analyzer between the RG-8X and HT adapter cable.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2527CA-C9EA-8549-E746-654AFC84DA06}"/>
              </a:ext>
            </a:extLst>
          </p:cNvPr>
          <p:cNvSpPr txBox="1"/>
          <p:nvPr/>
        </p:nvSpPr>
        <p:spPr>
          <a:xfrm>
            <a:off x="1838325" y="235803"/>
            <a:ext cx="5600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Coax Cable Connections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73595E-0096-C5CE-3AB8-2BD4B0AD34B8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63AB-FE60-AD9A-45D0-4C45E5F0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68671B-945C-B8C2-1027-CF47FBC49C25}"/>
              </a:ext>
            </a:extLst>
          </p:cNvPr>
          <p:cNvSpPr txBox="1"/>
          <p:nvPr/>
        </p:nvSpPr>
        <p:spPr>
          <a:xfrm>
            <a:off x="1781174" y="215384"/>
            <a:ext cx="5553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Coax Cable Connections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884039-3656-673B-EE4E-5083E7D50458}"/>
              </a:ext>
            </a:extLst>
          </p:cNvPr>
          <p:cNvSpPr txBox="1">
            <a:spLocks/>
          </p:cNvSpPr>
          <p:nvPr/>
        </p:nvSpPr>
        <p:spPr>
          <a:xfrm>
            <a:off x="2784863" y="636400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AF6B5B-03FD-4C1C-9887-FCD2254E2813}" type="slidenum">
              <a:rPr lang="en-US" smtClean="0"/>
              <a:pPr algn="r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CEF86-E3B1-585B-66C1-07CBD74C4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042987"/>
            <a:ext cx="4752975" cy="3686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14AF7-D928-C7B1-ADF3-6F1576B6C8A0}"/>
              </a:ext>
            </a:extLst>
          </p:cNvPr>
          <p:cNvSpPr txBox="1"/>
          <p:nvPr/>
        </p:nvSpPr>
        <p:spPr>
          <a:xfrm>
            <a:off x="3199200" y="3162300"/>
            <a:ext cx="12287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SMA Male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AAC981-B249-AD79-984D-817022A871F8}"/>
              </a:ext>
            </a:extLst>
          </p:cNvPr>
          <p:cNvSpPr txBox="1"/>
          <p:nvPr/>
        </p:nvSpPr>
        <p:spPr>
          <a:xfrm>
            <a:off x="5386387" y="4486988"/>
            <a:ext cx="14097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SMA Female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B9CCAC-5756-6C20-DC74-B4FCE3C70477}"/>
              </a:ext>
            </a:extLst>
          </p:cNvPr>
          <p:cNvCxnSpPr>
            <a:cxnSpLocks/>
          </p:cNvCxnSpPr>
          <p:nvPr/>
        </p:nvCxnSpPr>
        <p:spPr>
          <a:xfrm flipV="1">
            <a:off x="3867151" y="1419225"/>
            <a:ext cx="828674" cy="1743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72191C-BCDA-4C0F-F4C5-F04F60CA3ABA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5276850" y="1647825"/>
            <a:ext cx="814387" cy="28391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DD168F-8F30-7C75-B744-647E0883E97E}"/>
              </a:ext>
            </a:extLst>
          </p:cNvPr>
          <p:cNvSpPr txBox="1"/>
          <p:nvPr/>
        </p:nvSpPr>
        <p:spPr>
          <a:xfrm>
            <a:off x="701304" y="4541102"/>
            <a:ext cx="161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SO-239 Female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981681-3105-C4E1-6178-A0B6A83AB4B8}"/>
              </a:ext>
            </a:extLst>
          </p:cNvPr>
          <p:cNvSpPr txBox="1"/>
          <p:nvPr/>
        </p:nvSpPr>
        <p:spPr>
          <a:xfrm>
            <a:off x="633412" y="5037592"/>
            <a:ext cx="709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Amazon Link: https://www.amazon/dp/BOBBNN4RV1?smid=A1TE63QTMAEOQO&amp;ref_=chk_type_imgToDp&amp;th=1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380C8B-BDB6-ED16-57BF-E531E00AC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12" y="1435923"/>
            <a:ext cx="2476857" cy="247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0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1670</TotalTime>
  <Words>914</Words>
  <Application>Microsoft Office PowerPoint</Application>
  <PresentationFormat>On-screen Show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dodd</dc:creator>
  <cp:lastModifiedBy>john dodd</cp:lastModifiedBy>
  <cp:revision>84</cp:revision>
  <dcterms:created xsi:type="dcterms:W3CDTF">2025-08-19T21:44:46Z</dcterms:created>
  <dcterms:modified xsi:type="dcterms:W3CDTF">2025-10-18T20:07:59Z</dcterms:modified>
</cp:coreProperties>
</file>